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3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7"/>
  </p:notesMasterIdLst>
  <p:sldIdLst>
    <p:sldId id="313" r:id="rId2"/>
    <p:sldId id="256" r:id="rId3"/>
    <p:sldId id="297" r:id="rId4"/>
    <p:sldId id="257" r:id="rId5"/>
    <p:sldId id="296" r:id="rId6"/>
    <p:sldId id="303" r:id="rId7"/>
    <p:sldId id="304" r:id="rId8"/>
    <p:sldId id="300" r:id="rId9"/>
    <p:sldId id="299" r:id="rId10"/>
    <p:sldId id="305" r:id="rId11"/>
    <p:sldId id="306" r:id="rId12"/>
    <p:sldId id="307" r:id="rId13"/>
    <p:sldId id="315" r:id="rId14"/>
    <p:sldId id="319" r:id="rId15"/>
    <p:sldId id="317" r:id="rId16"/>
    <p:sldId id="320" r:id="rId17"/>
    <p:sldId id="318" r:id="rId18"/>
    <p:sldId id="321" r:id="rId19"/>
    <p:sldId id="308" r:id="rId20"/>
    <p:sldId id="309" r:id="rId21"/>
    <p:sldId id="314" r:id="rId22"/>
    <p:sldId id="311" r:id="rId23"/>
    <p:sldId id="310" r:id="rId24"/>
    <p:sldId id="281" r:id="rId25"/>
    <p:sldId id="312" r:id="rId26"/>
  </p:sldIdLst>
  <p:sldSz cx="9144000" cy="5143500" type="screen16x9"/>
  <p:notesSz cx="6858000" cy="9144000"/>
  <p:embeddedFontLst>
    <p:embeddedFont>
      <p:font typeface="Red Hat Display" panose="020B0604020202020204" charset="0"/>
      <p:regular r:id="rId28"/>
      <p:bold r:id="rId29"/>
      <p:italic r:id="rId30"/>
      <p:boldItalic r:id="rId31"/>
    </p:embeddedFont>
    <p:embeddedFont>
      <p:font typeface="Red Hat Display Black" panose="020B0604020202020204" charset="0"/>
      <p:bold r:id="rId32"/>
      <p:boldItalic r:id="rId33"/>
    </p:embeddedFont>
    <p:embeddedFont>
      <p:font typeface="Raleway" panose="020B060402020202020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맑은 고딕" panose="020B0503020000020004" pitchFamily="34" charset="-127"/>
      <p:regular r:id="rId42"/>
      <p:bold r:id="rId43"/>
    </p:embeddedFont>
    <p:embeddedFont>
      <p:font typeface="Cambria Math" panose="02040503050406030204" pitchFamily="18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272734-463F-4A0B-A8D7-86DA9125DB42}">
  <a:tblStyle styleId="{D7272734-463F-4A0B-A8D7-86DA9125DB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A66879-4ED6-42EE-96D0-9E26330CBD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950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356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308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685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852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507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608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952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24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625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856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054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623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32348a4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32348a4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32348a4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32348a4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715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244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017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735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457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41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297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0" y="-50"/>
            <a:ext cx="6081900" cy="27666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6600" y="459275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944600" y="3944200"/>
            <a:ext cx="1199400" cy="11994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userDrawn="1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79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 userDrawn="1"/>
        </p:nvSpPr>
        <p:spPr>
          <a:xfrm>
            <a:off x="-6100" y="4373216"/>
            <a:ext cx="9150000" cy="7702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-1" y="4118776"/>
            <a:ext cx="1335820" cy="1024723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7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46" name="Google Shape;46;p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47;p7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48" name="Google Shape;48;p7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7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7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34191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4811921" y="1746150"/>
            <a:ext cx="34191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6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topics/computer-science/envelope-detector" TargetMode="External"/><Relationship Id="rId3" Type="http://schemas.openxmlformats.org/officeDocument/2006/relationships/image" Target="../media/image23.jpg"/><Relationship Id="rId7" Type="http://schemas.openxmlformats.org/officeDocument/2006/relationships/hyperlink" Target="http://www.winlab.rutgers.edu/~crose/322_html/envelope_detector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utorialspoint.com/analog_communication/analog_communication_anglemodulation.htm" TargetMode="External"/><Relationship Id="rId5" Type="http://schemas.openxmlformats.org/officeDocument/2006/relationships/hyperlink" Target="https://www.elprocus.com/frequency-modulation-and-its-applications/" TargetMode="External"/><Relationship Id="rId4" Type="http://schemas.openxmlformats.org/officeDocument/2006/relationships/hyperlink" Target="https://www.electronics-notes.com/articles/radio/modulation/fm-frequency-demodulation-slope-detector-discriminator.ph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1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65745" y="76913"/>
            <a:ext cx="3559323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000" dirty="0" smtClean="0"/>
              <a:t>Simple </a:t>
            </a:r>
            <a:r>
              <a:rPr lang="en-US" sz="3000" dirty="0"/>
              <a:t>Slope Detector: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15" y="1881011"/>
            <a:ext cx="3840819" cy="18112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1885" y="1587936"/>
            <a:ext cx="2974726" cy="2508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Clr>
                <a:srgbClr val="E5E8EB">
                  <a:lumMod val="75000"/>
                </a:srgbClr>
              </a:buClr>
              <a:buSzPts val="1100"/>
            </a:pPr>
            <a:r>
              <a:rPr lang="en-US" sz="1200" dirty="0">
                <a:solidFill>
                  <a:srgbClr val="FFFFFF"/>
                </a:solidFill>
                <a:latin typeface="Raleway"/>
                <a:sym typeface="Raleway"/>
              </a:rPr>
              <a:t> </a:t>
            </a:r>
          </a:p>
          <a:p>
            <a:pPr lvl="0">
              <a:spcBef>
                <a:spcPts val="600"/>
              </a:spcBef>
              <a:buClr>
                <a:srgbClr val="E5E8EB">
                  <a:lumMod val="75000"/>
                </a:srgbClr>
              </a:buClr>
              <a:buSzPts val="1100"/>
            </a:pPr>
            <a:r>
              <a:rPr lang="en-US" dirty="0">
                <a:solidFill>
                  <a:srgbClr val="FFFFFF"/>
                </a:solidFill>
                <a:latin typeface="Raleway"/>
                <a:sym typeface="Raleway"/>
              </a:rPr>
              <a:t>According to the principle of slope detector, the received FM signal is applied </a:t>
            </a:r>
            <a:r>
              <a:rPr lang="en-US" dirty="0" smtClean="0">
                <a:solidFill>
                  <a:srgbClr val="FFFFFF"/>
                </a:solidFill>
                <a:latin typeface="Raleway"/>
                <a:sym typeface="Raleway"/>
              </a:rPr>
              <a:t>to </a:t>
            </a:r>
            <a:r>
              <a:rPr lang="en-US" dirty="0">
                <a:solidFill>
                  <a:srgbClr val="FFFFFF"/>
                </a:solidFill>
                <a:latin typeface="Raleway"/>
                <a:sym typeface="Raleway"/>
              </a:rPr>
              <a:t>an LC circuit whose output is an </a:t>
            </a:r>
            <a:r>
              <a:rPr lang="en-US" dirty="0" smtClean="0">
                <a:solidFill>
                  <a:srgbClr val="FFFFFF"/>
                </a:solidFill>
                <a:latin typeface="Raleway"/>
                <a:sym typeface="Raleway"/>
              </a:rPr>
              <a:t>amplitude modulated </a:t>
            </a:r>
            <a:r>
              <a:rPr lang="en-US" dirty="0">
                <a:solidFill>
                  <a:srgbClr val="FFFFFF"/>
                </a:solidFill>
                <a:latin typeface="Raleway"/>
                <a:sym typeface="Raleway"/>
              </a:rPr>
              <a:t>signal. This signal is then </a:t>
            </a:r>
            <a:r>
              <a:rPr lang="en-US" dirty="0" smtClean="0">
                <a:solidFill>
                  <a:srgbClr val="FFFFFF"/>
                </a:solidFill>
                <a:latin typeface="Raleway"/>
                <a:sym typeface="Raleway"/>
              </a:rPr>
              <a:t>passed </a:t>
            </a:r>
            <a:r>
              <a:rPr lang="en-US" dirty="0">
                <a:solidFill>
                  <a:srgbClr val="FFFFFF"/>
                </a:solidFill>
                <a:latin typeface="Raleway"/>
                <a:sym typeface="Raleway"/>
              </a:rPr>
              <a:t>to an Envelope detector, which uses a detector diode, D, along with an LC </a:t>
            </a:r>
            <a:r>
              <a:rPr lang="en-US" dirty="0" smtClean="0">
                <a:solidFill>
                  <a:srgbClr val="FFFFFF"/>
                </a:solidFill>
                <a:latin typeface="Raleway"/>
                <a:sym typeface="Raleway"/>
              </a:rPr>
              <a:t>circuit </a:t>
            </a:r>
            <a:r>
              <a:rPr lang="en-US" dirty="0">
                <a:solidFill>
                  <a:srgbClr val="FFFFFF"/>
                </a:solidFill>
                <a:latin typeface="Raleway"/>
                <a:sym typeface="Raleway"/>
              </a:rPr>
              <a:t>to recover the modulating signal, Vo.</a:t>
            </a:r>
          </a:p>
        </p:txBody>
      </p:sp>
    </p:spTree>
    <p:extLst>
      <p:ext uri="{BB962C8B-B14F-4D97-AF65-F5344CB8AC3E}">
        <p14:creationId xmlns:p14="http://schemas.microsoft.com/office/powerpoint/2010/main" val="145375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65745" y="121410"/>
            <a:ext cx="3512697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000" dirty="0" smtClean="0"/>
              <a:t>Envelope </a:t>
            </a:r>
            <a:r>
              <a:rPr lang="en-US" sz="3000" dirty="0" smtClean="0"/>
              <a:t>Detector: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751884" y="1587936"/>
            <a:ext cx="3521013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Clr>
                <a:srgbClr val="E5E8EB">
                  <a:lumMod val="75000"/>
                </a:srgbClr>
              </a:buClr>
              <a:buSzPts val="1100"/>
            </a:pPr>
            <a:r>
              <a:rPr lang="en-US" dirty="0" smtClean="0">
                <a:solidFill>
                  <a:srgbClr val="FFFFFF"/>
                </a:solidFill>
                <a:latin typeface="Raleway"/>
                <a:sym typeface="Raleway"/>
              </a:rPr>
              <a:t>Its </a:t>
            </a:r>
            <a:r>
              <a:rPr lang="en-US" dirty="0" smtClean="0">
                <a:solidFill>
                  <a:srgbClr val="FFFFFF"/>
                </a:solidFill>
                <a:latin typeface="Raleway"/>
                <a:sym typeface="Raleway"/>
              </a:rPr>
              <a:t>an </a:t>
            </a:r>
            <a:r>
              <a:rPr lang="en-US" dirty="0">
                <a:solidFill>
                  <a:srgbClr val="FFFFFF"/>
                </a:solidFill>
                <a:latin typeface="Raleway"/>
                <a:sym typeface="Raleway"/>
              </a:rPr>
              <a:t>electronic circuit that takes a </a:t>
            </a:r>
            <a:r>
              <a:rPr lang="en-US" dirty="0" smtClean="0">
                <a:solidFill>
                  <a:srgbClr val="FFFFFF"/>
                </a:solidFill>
                <a:latin typeface="Raleway"/>
                <a:sym typeface="Raleway"/>
              </a:rPr>
              <a:t>relatively </a:t>
            </a:r>
            <a:r>
              <a:rPr lang="en-US" dirty="0">
                <a:solidFill>
                  <a:srgbClr val="FFFFFF"/>
                </a:solidFill>
                <a:latin typeface="Raleway"/>
                <a:sym typeface="Raleway"/>
              </a:rPr>
              <a:t>high-frequency amplitude modulated signal as input and provides an output, which is the demodulated envelope of the original signal.</a:t>
            </a:r>
          </a:p>
          <a:p>
            <a:pPr lvl="0">
              <a:spcBef>
                <a:spcPts val="600"/>
              </a:spcBef>
              <a:buClr>
                <a:srgbClr val="E5E8EB">
                  <a:lumMod val="75000"/>
                </a:srgbClr>
              </a:buClr>
              <a:buSzPts val="1100"/>
            </a:pPr>
            <a:r>
              <a:rPr lang="en-US" dirty="0">
                <a:solidFill>
                  <a:srgbClr val="FFFFFF"/>
                </a:solidFill>
                <a:latin typeface="Raleway"/>
                <a:sym typeface="Raleway"/>
              </a:rPr>
              <a:t>It consists of two main elements:</a:t>
            </a:r>
          </a:p>
          <a:p>
            <a:pPr marL="171450" lvl="0" indent="-171450">
              <a:spcBef>
                <a:spcPts val="600"/>
              </a:spcBef>
              <a:buClr>
                <a:srgbClr val="E5E8EB">
                  <a:lumMod val="75000"/>
                </a:srgbClr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FFFF"/>
                </a:solidFill>
                <a:latin typeface="Raleway"/>
                <a:sym typeface="Raleway"/>
              </a:rPr>
              <a:t>Diode </a:t>
            </a:r>
            <a:r>
              <a:rPr lang="en-US" dirty="0">
                <a:solidFill>
                  <a:srgbClr val="FFFFFF"/>
                </a:solidFill>
                <a:latin typeface="Raleway"/>
                <a:sym typeface="Raleway"/>
              </a:rPr>
              <a:t>/ rectifier - serves to pass one half of the received signal over the other.</a:t>
            </a:r>
          </a:p>
          <a:p>
            <a:pPr marL="171450" lvl="0" indent="-171450">
              <a:spcBef>
                <a:spcPts val="600"/>
              </a:spcBef>
              <a:buClr>
                <a:srgbClr val="E5E8EB">
                  <a:lumMod val="75000"/>
                </a:srgbClr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FFFF"/>
                </a:solidFill>
                <a:latin typeface="Raleway"/>
                <a:sym typeface="Raleway"/>
              </a:rPr>
              <a:t>Low </a:t>
            </a:r>
            <a:r>
              <a:rPr lang="en-US" dirty="0">
                <a:solidFill>
                  <a:srgbClr val="FFFFFF"/>
                </a:solidFill>
                <a:latin typeface="Raleway"/>
                <a:sym typeface="Raleway"/>
              </a:rPr>
              <a:t>pass filter - required to remove the high frequency content that remains in the signal after detection </a:t>
            </a:r>
            <a:r>
              <a:rPr lang="en-US" dirty="0">
                <a:solidFill>
                  <a:srgbClr val="FFFFFF"/>
                </a:solidFill>
                <a:latin typeface="Raleway"/>
                <a:sym typeface="Raleway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Raleway"/>
                <a:sym typeface="Raleway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Raleway"/>
                <a:sym typeface="Raleway"/>
              </a:rPr>
              <a:t>/ </a:t>
            </a:r>
            <a:r>
              <a:rPr lang="en-US" dirty="0">
                <a:solidFill>
                  <a:srgbClr val="FFFFFF"/>
                </a:solidFill>
                <a:latin typeface="Raleway"/>
                <a:sym typeface="Raleway"/>
              </a:rPr>
              <a:t>demodulation</a:t>
            </a:r>
            <a:r>
              <a:rPr lang="en-US" dirty="0" smtClean="0">
                <a:solidFill>
                  <a:srgbClr val="FFFFFF"/>
                </a:solidFill>
                <a:latin typeface="Raleway"/>
                <a:sym typeface="Raleway"/>
              </a:rPr>
              <a:t>.</a:t>
            </a:r>
            <a:endParaRPr lang="en-US" dirty="0">
              <a:solidFill>
                <a:srgbClr val="FFFFFF"/>
              </a:solidFill>
              <a:latin typeface="Raleway"/>
              <a:sym typeface="Raleway"/>
            </a:endParaRPr>
          </a:p>
        </p:txBody>
      </p:sp>
      <p:pic>
        <p:nvPicPr>
          <p:cNvPr id="3074" name="Picture 2" descr="Definition of Envelope Detection | Chegg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667" y="2242459"/>
            <a:ext cx="3766514" cy="167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3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57199" y="76913"/>
            <a:ext cx="36618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000" dirty="0" smtClean="0"/>
              <a:t>Simple Slope Detector: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631274" y="1374544"/>
            <a:ext cx="396251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Clr>
                <a:srgbClr val="E5E8EB">
                  <a:lumMod val="75000"/>
                </a:srgbClr>
              </a:buClr>
              <a:buSzPts val="1100"/>
            </a:pPr>
            <a:r>
              <a:rPr lang="en-US" sz="1600" b="1" dirty="0">
                <a:solidFill>
                  <a:schemeClr val="accent1"/>
                </a:solidFill>
                <a:latin typeface="Raleway"/>
                <a:sym typeface="Raleway"/>
              </a:rPr>
              <a:t>Advantages</a:t>
            </a:r>
            <a:r>
              <a:rPr lang="en-US" b="1" dirty="0">
                <a:solidFill>
                  <a:schemeClr val="accent1"/>
                </a:solidFill>
                <a:latin typeface="Raleway"/>
                <a:sym typeface="Raleway"/>
              </a:rPr>
              <a:t>:</a:t>
            </a:r>
          </a:p>
          <a:p>
            <a:pPr marL="171450" lvl="0" indent="-171450">
              <a:spcBef>
                <a:spcPts val="600"/>
              </a:spcBef>
              <a:buClr>
                <a:srgbClr val="E5E8EB">
                  <a:lumMod val="75000"/>
                </a:srgbClr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FFFF"/>
                </a:solidFill>
                <a:latin typeface="Raleway"/>
                <a:sym typeface="Raleway"/>
              </a:rPr>
              <a:t>It can </a:t>
            </a:r>
            <a:r>
              <a:rPr lang="en-US" dirty="0">
                <a:solidFill>
                  <a:srgbClr val="FFFFFF"/>
                </a:solidFill>
                <a:latin typeface="Raleway"/>
                <a:sym typeface="Raleway"/>
              </a:rPr>
              <a:t>be used to provide FM demodulation when only an AM detector is present.</a:t>
            </a:r>
          </a:p>
          <a:p>
            <a:pPr marL="171450" lvl="0" indent="-171450">
              <a:spcBef>
                <a:spcPts val="600"/>
              </a:spcBef>
              <a:buClr>
                <a:srgbClr val="E5E8EB">
                  <a:lumMod val="75000"/>
                </a:srgbClr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latin typeface="Raleway"/>
                <a:sym typeface="Raleway"/>
              </a:rPr>
              <a:t>Enables FM to be detected without any additional circuitry.</a:t>
            </a:r>
          </a:p>
          <a:p>
            <a:pPr lvl="0">
              <a:spcBef>
                <a:spcPts val="600"/>
              </a:spcBef>
              <a:buClr>
                <a:srgbClr val="E5E8EB">
                  <a:lumMod val="75000"/>
                </a:srgbClr>
              </a:buClr>
              <a:buSzPts val="1100"/>
            </a:pPr>
            <a:r>
              <a:rPr lang="en-US" sz="1600" b="1" dirty="0" smtClean="0">
                <a:solidFill>
                  <a:schemeClr val="accent1"/>
                </a:solidFill>
                <a:latin typeface="Raleway"/>
                <a:sym typeface="Raleway"/>
              </a:rPr>
              <a:t>Disadvantages:</a:t>
            </a:r>
            <a:endParaRPr lang="en-US" sz="1600" b="1" dirty="0">
              <a:solidFill>
                <a:schemeClr val="accent1"/>
              </a:solidFill>
              <a:latin typeface="Raleway"/>
              <a:sym typeface="Raleway"/>
            </a:endParaRPr>
          </a:p>
          <a:p>
            <a:pPr marL="171450" lvl="0" indent="-171450">
              <a:spcBef>
                <a:spcPts val="600"/>
              </a:spcBef>
              <a:buClr>
                <a:srgbClr val="E5E8EB">
                  <a:lumMod val="75000"/>
                </a:srgbClr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latin typeface="Raleway"/>
                <a:sym typeface="Raleway"/>
              </a:rPr>
              <a:t>Non-linear characteristics of gain (Exact message signal cannot be reproduced) </a:t>
            </a:r>
          </a:p>
          <a:p>
            <a:pPr marL="171450" lvl="0" indent="-171450">
              <a:spcBef>
                <a:spcPts val="600"/>
              </a:spcBef>
              <a:buClr>
                <a:srgbClr val="E5E8EB">
                  <a:lumMod val="75000"/>
                </a:srgbClr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latin typeface="Raleway"/>
                <a:sym typeface="Raleway"/>
              </a:rPr>
              <a:t>Diff. tuned frequencies, (𝑓𝑐 , 𝑓𝑟 )</a:t>
            </a:r>
          </a:p>
          <a:p>
            <a:pPr marL="171450" lvl="0" indent="-171450">
              <a:spcBef>
                <a:spcPts val="600"/>
              </a:spcBef>
              <a:buClr>
                <a:srgbClr val="E5E8EB">
                  <a:lumMod val="75000"/>
                </a:srgbClr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latin typeface="Raleway"/>
                <a:sym typeface="Raleway"/>
              </a:rPr>
              <a:t>Both frequency and amplitude variations are demodulated and this means </a:t>
            </a:r>
            <a:r>
              <a:rPr lang="en-US" dirty="0" smtClean="0">
                <a:solidFill>
                  <a:srgbClr val="FFFFFF"/>
                </a:solidFill>
                <a:latin typeface="Raleway"/>
                <a:sym typeface="Raleway"/>
              </a:rPr>
              <a:t>that </a:t>
            </a:r>
            <a:r>
              <a:rPr lang="en-US" dirty="0">
                <a:solidFill>
                  <a:srgbClr val="FFFFFF"/>
                </a:solidFill>
                <a:latin typeface="Raleway"/>
                <a:sym typeface="Raleway"/>
              </a:rPr>
              <a:t>much higher levels of noise </a:t>
            </a:r>
            <a:r>
              <a:rPr lang="en-US" dirty="0" smtClean="0">
                <a:solidFill>
                  <a:srgbClr val="FFFFFF"/>
                </a:solidFill>
                <a:latin typeface="Raleway"/>
                <a:sym typeface="Raleway"/>
              </a:rPr>
              <a:t>is present.</a:t>
            </a:r>
            <a:endParaRPr lang="en-US" sz="1200" b="1" dirty="0">
              <a:solidFill>
                <a:srgbClr val="FFFFFF"/>
              </a:solidFill>
              <a:latin typeface="Raleway"/>
              <a:sym typeface="Raleway"/>
            </a:endParaRPr>
          </a:p>
        </p:txBody>
      </p:sp>
      <p:pic>
        <p:nvPicPr>
          <p:cNvPr id="1026" name="Picture 2" descr="Analog Signal Images, Stock Photos &amp;amp; Vectors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8"/>
          <a:stretch/>
        </p:blipFill>
        <p:spPr bwMode="auto">
          <a:xfrm>
            <a:off x="4671428" y="1624096"/>
            <a:ext cx="38671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1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39946" y="119433"/>
            <a:ext cx="380425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 smtClean="0"/>
              <a:t>SOFTWARE IMPLEMENTATION: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" name="Picture 6" descr="Diagram, schematic&#10;&#10;Description automatically generated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00" y="1794295"/>
            <a:ext cx="4421039" cy="2363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Diagram, schematic&#10;&#10;Description automatically generated"/>
          <p:cNvPicPr/>
          <p:nvPr/>
        </p:nvPicPr>
        <p:blipFill>
          <a:blip r:embed="rId4"/>
          <a:stretch>
            <a:fillRect/>
          </a:stretch>
        </p:blipFill>
        <p:spPr>
          <a:xfrm>
            <a:off x="552440" y="1794295"/>
            <a:ext cx="4200714" cy="23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8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39946" y="119433"/>
            <a:ext cx="380425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 smtClean="0"/>
              <a:t>PROTEUS SCHEMATIC: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" name="Picture 5" descr="A picture containing diagram&#10;&#10;Description automatically 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1500996" y="1673524"/>
            <a:ext cx="6146322" cy="277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7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57199" y="291616"/>
            <a:ext cx="380425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>
                <a:solidFill>
                  <a:schemeClr val="tx1"/>
                </a:solidFill>
              </a:rPr>
              <a:t>Results from </a:t>
            </a:r>
            <a:r>
              <a:rPr lang="en-US" sz="2800" dirty="0" smtClean="0">
                <a:solidFill>
                  <a:schemeClr val="tx1"/>
                </a:solidFill>
              </a:rPr>
              <a:t>Simulations:</a:t>
            </a:r>
            <a:r>
              <a:rPr lang="en-US" sz="2800" dirty="0">
                <a:solidFill>
                  <a:schemeClr val="accent1"/>
                </a:solidFill>
              </a:rPr>
              <a:t/>
            </a:r>
            <a:br>
              <a:rPr lang="en-US" sz="2800" dirty="0">
                <a:solidFill>
                  <a:schemeClr val="accent1"/>
                </a:solidFill>
              </a:rPr>
            </a:b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122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96025"/>
            <a:ext cx="38766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20050"/>
            <a:ext cx="38862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311000" y="475995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carrier signal in our simulation is as follows:</a:t>
            </a:r>
            <a:endParaRPr kumimoji="0" lang="en-US" altLang="en-US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0" y="6296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signal after passing through the differentiator in simulation is as follows: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8020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signal after passing through envelope detector is as follows: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0" y="9515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681397" y="1710016"/>
            <a:ext cx="3580052" cy="1276404"/>
          </a:xfrm>
          <a:prstGeom prst="rect">
            <a:avLst/>
          </a:prstGeom>
        </p:spPr>
      </p:pic>
      <p:pic>
        <p:nvPicPr>
          <p:cNvPr id="16" name="Picture 15" descr="A computer screen capture&#10;&#10;Description automatically generated with low confidence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7" y="3316471"/>
            <a:ext cx="3580052" cy="1307723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7"/>
          <a:stretch>
            <a:fillRect/>
          </a:stretch>
        </p:blipFill>
        <p:spPr>
          <a:xfrm>
            <a:off x="4641011" y="2265949"/>
            <a:ext cx="3838575" cy="152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62928" y="1409254"/>
            <a:ext cx="2216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MESSAGE SIGNAL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62928" y="3035929"/>
            <a:ext cx="2216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CARRIER SIGNAL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40988" y="1958172"/>
            <a:ext cx="2216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MODULATED SIGNAL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23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57199" y="291616"/>
            <a:ext cx="380425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>
                <a:solidFill>
                  <a:schemeClr val="tx1"/>
                </a:solidFill>
              </a:rPr>
              <a:t>Results from </a:t>
            </a:r>
            <a:r>
              <a:rPr lang="en-US" sz="2800" dirty="0" smtClean="0">
                <a:solidFill>
                  <a:schemeClr val="tx1"/>
                </a:solidFill>
              </a:rPr>
              <a:t>Simulations:</a:t>
            </a:r>
            <a:r>
              <a:rPr lang="en-US" sz="2800" dirty="0">
                <a:solidFill>
                  <a:schemeClr val="accent1"/>
                </a:solidFill>
              </a:rPr>
              <a:t/>
            </a:r>
            <a:br>
              <a:rPr lang="en-US" sz="2800" dirty="0">
                <a:solidFill>
                  <a:schemeClr val="accent1"/>
                </a:solidFill>
              </a:rPr>
            </a:b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122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96025"/>
            <a:ext cx="38766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20050"/>
            <a:ext cx="38862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311000" y="475995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carrier signal in our simulation is as follows:</a:t>
            </a:r>
            <a:endParaRPr kumimoji="0" lang="en-US" altLang="en-US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0" y="6296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signal after passing through the differentiator in simulation is as follows: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8020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signal after passing through envelope detector is as follows: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0" y="9515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62926" y="1749757"/>
            <a:ext cx="2216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aleway" panose="020B0604020202020204" charset="0"/>
              </a:rPr>
              <a:t>AFTER </a:t>
            </a:r>
            <a:r>
              <a:rPr lang="en-US" b="1" dirty="0" smtClean="0">
                <a:solidFill>
                  <a:schemeClr val="bg1"/>
                </a:solidFill>
                <a:latin typeface="Raleway" panose="020B0604020202020204" charset="0"/>
              </a:rPr>
              <a:t>DIFFERENTIATOR:</a:t>
            </a:r>
            <a:endParaRPr lang="en-US" b="1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62927" y="3218215"/>
            <a:ext cx="2216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aleway" panose="020B0604020202020204" charset="0"/>
              </a:rPr>
              <a:t>AFTER ENVELOPE DETECTOR:</a:t>
            </a:r>
            <a:endParaRPr lang="en-US" b="1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3"/>
          <a:stretch>
            <a:fillRect/>
          </a:stretch>
        </p:blipFill>
        <p:spPr>
          <a:xfrm>
            <a:off x="4261450" y="1117005"/>
            <a:ext cx="3416060" cy="1455876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4"/>
          <a:stretch>
            <a:fillRect/>
          </a:stretch>
        </p:blipFill>
        <p:spPr>
          <a:xfrm>
            <a:off x="4251924" y="2989777"/>
            <a:ext cx="3425586" cy="131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39946" y="119433"/>
            <a:ext cx="380425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 smtClean="0"/>
              <a:t>HARDWARE IMPLEMENTATION: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Picture 4" descr="A picture containing connector&#10;&#10;Description automatically generated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98398" y="1820175"/>
            <a:ext cx="1902334" cy="2989262"/>
          </a:xfrm>
          <a:prstGeom prst="rect">
            <a:avLst/>
          </a:prstGeom>
        </p:spPr>
      </p:pic>
      <p:pic>
        <p:nvPicPr>
          <p:cNvPr id="6" name="Picture 5" descr="A picture containing electronics, connector, cable, adapter&#10;&#10;Description automatically generated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36403" y="1820176"/>
            <a:ext cx="1902335" cy="2989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5357" y="1717031"/>
            <a:ext cx="2216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MODULATION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79075" y="1717031"/>
            <a:ext cx="2216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DEMODULATION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41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39946" y="119433"/>
            <a:ext cx="380425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 smtClean="0"/>
              <a:t>RESULT: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3" descr="A screenshot of a computer&#10;&#10;Description automatically generated with medium confidence"/>
          <p:cNvPicPr/>
          <p:nvPr/>
        </p:nvPicPr>
        <p:blipFill>
          <a:blip r:embed="rId3"/>
          <a:stretch>
            <a:fillRect/>
          </a:stretch>
        </p:blipFill>
        <p:spPr>
          <a:xfrm>
            <a:off x="1048110" y="1537833"/>
            <a:ext cx="4093233" cy="2525209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 with medium confidenc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894" y="1537833"/>
            <a:ext cx="2760453" cy="252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4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76667" y="300339"/>
            <a:ext cx="3661874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000" b="1" dirty="0" smtClean="0"/>
              <a:t>Limitations:</a:t>
            </a:r>
            <a:r>
              <a:rPr lang="en-US" b="1" dirty="0"/>
              <a:t/>
            </a:r>
            <a:br>
              <a:rPr lang="en-US" b="1" dirty="0"/>
            </a:br>
            <a:endParaRPr dirty="0">
              <a:solidFill>
                <a:schemeClr val="accen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692063" y="1718739"/>
            <a:ext cx="3837208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Not </a:t>
            </a: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linear as the output is dependent upon the curve of a filter.</a:t>
            </a:r>
          </a:p>
          <a:p>
            <a:pPr marL="285750" lvl="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Not particularly effective as it requires the signal to be centered on the falling response of a filter. This means that the signal cannot be received at its maximum signal strength.</a:t>
            </a:r>
          </a:p>
          <a:p>
            <a:pPr marL="285750" lvl="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Both frequency and amplitude variations are demodulated, and this means that much higher levels of noise and interference are experienced</a:t>
            </a:r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.</a:t>
            </a:r>
            <a:endParaRPr lang="en-US" dirty="0">
              <a:solidFill>
                <a:schemeClr val="bg1"/>
              </a:solidFill>
              <a:latin typeface="Raleway" panose="020B0604020202020204" charset="0"/>
            </a:endParaRPr>
          </a:p>
          <a:p>
            <a:pPr lvl="0">
              <a:spcBef>
                <a:spcPts val="600"/>
              </a:spcBef>
              <a:buClr>
                <a:srgbClr val="E5E8EB">
                  <a:lumMod val="75000"/>
                </a:srgbClr>
              </a:buClr>
              <a:buSzPts val="1100"/>
            </a:pPr>
            <a:endParaRPr lang="en-US" sz="1200" b="1" dirty="0">
              <a:solidFill>
                <a:srgbClr val="FFFFFF"/>
              </a:solidFill>
              <a:latin typeface="Raleway"/>
              <a:sym typeface="Raleway"/>
            </a:endParaRPr>
          </a:p>
        </p:txBody>
      </p:sp>
      <p:pic>
        <p:nvPicPr>
          <p:cNvPr id="2050" name="Picture 2" descr="Transmit Images, Stock Photos &amp;amp; Vectors | Shutter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8"/>
          <a:stretch/>
        </p:blipFill>
        <p:spPr bwMode="auto">
          <a:xfrm>
            <a:off x="4864982" y="1969003"/>
            <a:ext cx="3546800" cy="19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25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ctrTitle"/>
          </p:nvPr>
        </p:nvSpPr>
        <p:spPr>
          <a:xfrm>
            <a:off x="225863" y="128187"/>
            <a:ext cx="5132350" cy="242700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200" dirty="0" smtClean="0"/>
              <a:t>FM M</a:t>
            </a:r>
            <a:r>
              <a:rPr lang="en-US" altLang="ko-KR" sz="3200" dirty="0" smtClean="0"/>
              <a:t>ODULATION &amp; DEMODULATION USING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1"/>
                </a:solidFill>
              </a:rPr>
              <a:t>FREQUENCY DISCRIMINATION</a:t>
            </a:r>
            <a:r>
              <a:rPr lang="en-US" sz="3200" dirty="0" smtClean="0"/>
              <a:t> METHOD</a:t>
            </a:r>
            <a:endParaRPr lang="en-US" sz="3200" dirty="0"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8292959" y="4339371"/>
            <a:ext cx="660182" cy="586527"/>
            <a:chOff x="5292575" y="3681900"/>
            <a:chExt cx="420150" cy="373275"/>
          </a:xfrm>
        </p:grpSpPr>
        <p:sp>
          <p:nvSpPr>
            <p:cNvPr id="101" name="Google Shape;101;p1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48654" y="196555"/>
            <a:ext cx="3422592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000" b="1" dirty="0" smtClean="0"/>
              <a:t>Advantages/ Disadvantages</a:t>
            </a:r>
            <a:r>
              <a:rPr lang="en-US" b="1" dirty="0"/>
              <a:t/>
            </a:r>
            <a:br>
              <a:rPr lang="en-US" b="1" dirty="0"/>
            </a:br>
            <a:endParaRPr dirty="0">
              <a:solidFill>
                <a:schemeClr val="accen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674970" y="1495313"/>
            <a:ext cx="780245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schemeClr val="accent1"/>
                </a:solidFill>
                <a:latin typeface="Raleway" panose="020B0604020202020204" charset="0"/>
              </a:rPr>
              <a:t>Advantages:</a:t>
            </a:r>
          </a:p>
          <a:p>
            <a:pPr marL="285750" lvl="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All the transmitted power in FM is useful, while in AM most of the transmitted </a:t>
            </a:r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power </a:t>
            </a: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is in carrier which contains no information.</a:t>
            </a:r>
          </a:p>
          <a:p>
            <a:pPr marL="285750" lvl="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There is less power loss since the amplitude of FM is constant.</a:t>
            </a:r>
          </a:p>
          <a:p>
            <a:pPr marL="285750" lvl="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FM broadcast operates in the upper VHF and UHF range, where noise effects </a:t>
            </a:r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are </a:t>
            </a: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minimal.</a:t>
            </a:r>
          </a:p>
          <a:p>
            <a:pPr marL="285750" lvl="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The noise in FM is reduced to a large extent by employing amplitude limiters </a:t>
            </a:r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to remove </a:t>
            </a: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the amplitude variations caused by noise.</a:t>
            </a:r>
          </a:p>
          <a:p>
            <a:pPr lvl="0">
              <a:buClr>
                <a:schemeClr val="bg2"/>
              </a:buClr>
            </a:pPr>
            <a:r>
              <a:rPr lang="en-US" sz="1600" b="1" dirty="0">
                <a:solidFill>
                  <a:schemeClr val="accent1"/>
                </a:solidFill>
                <a:latin typeface="Raleway" panose="020B0604020202020204" charset="0"/>
              </a:rPr>
              <a:t>Disadvantages:</a:t>
            </a:r>
          </a:p>
          <a:p>
            <a:pPr marL="285750" lvl="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FM has infinite number of sidebands, while there are only two sidebands in AM.</a:t>
            </a:r>
          </a:p>
          <a:p>
            <a:pPr marL="285750" lvl="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The channel bandwidth in FM is much higher, up to 10-20 times as that of AM, </a:t>
            </a:r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whereas </a:t>
            </a: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AM has narrow channel bandwidth which is 2fm.</a:t>
            </a:r>
          </a:p>
          <a:p>
            <a:pPr marL="285750" lvl="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The design of FM transmitter and receiver is relatively complex and expensive.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7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24590" y="212597"/>
            <a:ext cx="3569893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000" b="1" dirty="0" smtClean="0"/>
              <a:t>Applications of FM</a:t>
            </a:r>
            <a:r>
              <a:rPr lang="en-US" b="1" dirty="0"/>
              <a:t/>
            </a:r>
            <a:br>
              <a:rPr lang="en-US" b="1" dirty="0"/>
            </a:br>
            <a:endParaRPr dirty="0">
              <a:solidFill>
                <a:schemeClr val="accen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850307" y="1905512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FM radio broadcasting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Telemetry</a:t>
            </a:r>
            <a:endParaRPr lang="en-US" dirty="0">
              <a:solidFill>
                <a:schemeClr val="bg1"/>
              </a:solidFill>
              <a:latin typeface="Raleway" panose="020B0604020202020204" charset="0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Radar</a:t>
            </a:r>
            <a:endParaRPr lang="en-US" dirty="0">
              <a:solidFill>
                <a:schemeClr val="bg1"/>
              </a:solidFill>
              <a:latin typeface="Raleway" panose="020B0604020202020204" charset="0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Seismic </a:t>
            </a: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prospecting and monitoring newborns for seizures via EEG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Two-way </a:t>
            </a: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radio systems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Sound </a:t>
            </a: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synthesis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Magnetic </a:t>
            </a: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tape-recording systems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Sometimes in video-transmission </a:t>
            </a: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systems</a:t>
            </a:r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7782"/>
          <a:stretch/>
        </p:blipFill>
        <p:spPr>
          <a:xfrm>
            <a:off x="5518562" y="1418318"/>
            <a:ext cx="2686976" cy="1347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562" y="2765513"/>
            <a:ext cx="2686976" cy="13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48654" y="401655"/>
            <a:ext cx="3422592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200" b="1" dirty="0" smtClean="0"/>
              <a:t>References:</a:t>
            </a:r>
            <a:r>
              <a:rPr lang="en-US" b="1" u="sng" dirty="0"/>
              <a:t/>
            </a:r>
            <a:br>
              <a:rPr lang="en-US" b="1" u="sng" dirty="0"/>
            </a:br>
            <a:r>
              <a:rPr lang="en-US" b="1" dirty="0"/>
              <a:t/>
            </a:r>
            <a:br>
              <a:rPr lang="en-US" b="1" dirty="0"/>
            </a:br>
            <a:endParaRPr dirty="0">
              <a:solidFill>
                <a:schemeClr val="accen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657878" y="1666228"/>
            <a:ext cx="7802457" cy="2434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rgbClr val="0563C1"/>
                </a:solidFill>
                <a:latin typeface="Raleway" panose="020B060402020202020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https://www.electronics-notes.com/articles/radio/modulation/fm-frequency-demodulation-slope-detector-discriminator.php</a:t>
            </a:r>
            <a:endParaRPr lang="en-US" dirty="0">
              <a:latin typeface="Raleway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u="sng" dirty="0" smtClean="0">
                <a:solidFill>
                  <a:srgbClr val="0563C1"/>
                </a:solidFill>
                <a:latin typeface="Raleway" panose="020B060402020202020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</a:t>
            </a:r>
            <a:r>
              <a:rPr lang="en-US" u="sng" dirty="0">
                <a:solidFill>
                  <a:srgbClr val="0563C1"/>
                </a:solidFill>
                <a:latin typeface="Raleway" panose="020B060402020202020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://www.elprocus.com/frequency-modulation-and-its-applications/</a:t>
            </a:r>
            <a:endParaRPr lang="en-US" dirty="0">
              <a:latin typeface="Raleway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u="sng" dirty="0" smtClean="0">
                <a:solidFill>
                  <a:srgbClr val="0563C1"/>
                </a:solidFill>
                <a:latin typeface="Raleway" panose="020B060402020202020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</a:t>
            </a:r>
            <a:r>
              <a:rPr lang="en-US" u="sng" dirty="0">
                <a:solidFill>
                  <a:srgbClr val="0563C1"/>
                </a:solidFill>
                <a:latin typeface="Raleway" panose="020B060402020202020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://</a:t>
            </a:r>
            <a:r>
              <a:rPr lang="en-US" u="sng" dirty="0" smtClean="0">
                <a:solidFill>
                  <a:srgbClr val="0563C1"/>
                </a:solidFill>
                <a:latin typeface="Raleway" panose="020B060402020202020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www.tutorialspoint.com/analog_communication/analog_communication_anglemodulation.htm</a:t>
            </a:r>
            <a:endParaRPr lang="en-US" dirty="0">
              <a:latin typeface="Raleway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u="sng" dirty="0">
                <a:solidFill>
                  <a:srgbClr val="0563C1"/>
                </a:solidFill>
                <a:latin typeface="Raleway" panose="020B0604020202020204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http://www.winlab.rutgers.edu/~crose/322_html/envelope_detector.html</a:t>
            </a:r>
            <a:endParaRPr lang="en-US" dirty="0">
              <a:latin typeface="Raleway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u="sng" dirty="0" smtClean="0">
                <a:solidFill>
                  <a:srgbClr val="0563C1"/>
                </a:solidFill>
                <a:latin typeface="Raleway" panose="020B0604020202020204" charset="0"/>
                <a:ea typeface="Calibri" panose="020F0502020204030204" pitchFamily="34" charset="0"/>
                <a:cs typeface="Arial" panose="020B0604020202020204" pitchFamily="34" charset="0"/>
                <a:hlinkClick r:id="rId8"/>
              </a:rPr>
              <a:t>https</a:t>
            </a:r>
            <a:r>
              <a:rPr lang="en-US" u="sng" dirty="0">
                <a:solidFill>
                  <a:srgbClr val="0563C1"/>
                </a:solidFill>
                <a:latin typeface="Raleway" panose="020B0604020202020204" charset="0"/>
                <a:ea typeface="Calibri" panose="020F0502020204030204" pitchFamily="34" charset="0"/>
                <a:cs typeface="Arial" panose="020B0604020202020204" pitchFamily="34" charset="0"/>
                <a:hlinkClick r:id="rId8"/>
              </a:rPr>
              <a:t>://www.sciencedirect.com/topics/computer-science/envelope-detector</a:t>
            </a:r>
            <a:endParaRPr lang="en-US" dirty="0">
              <a:latin typeface="Raleway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lvl="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7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64696" y="384712"/>
            <a:ext cx="3422592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200" b="1" dirty="0"/>
              <a:t>Conclusion:</a:t>
            </a:r>
            <a:r>
              <a:rPr lang="en-US" b="1" u="sng" dirty="0"/>
              <a:t/>
            </a:r>
            <a:br>
              <a:rPr lang="en-US" b="1" u="sng" dirty="0"/>
            </a:br>
            <a:r>
              <a:rPr lang="en-US" b="1" dirty="0"/>
              <a:t/>
            </a:r>
            <a:br>
              <a:rPr lang="en-US" b="1" dirty="0"/>
            </a:br>
            <a:endParaRPr dirty="0">
              <a:solidFill>
                <a:schemeClr val="accen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76033" y="1504343"/>
            <a:ext cx="512890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In this project, we frequency modulated a message signal and then demodulated it using simple slope </a:t>
            </a:r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detector.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The </a:t>
            </a: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simple slope detector is a differentiator along with an envelope detector. Its output is highly non-linear, and it has distortion in it due to which it’s not much </a:t>
            </a:r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preferable </a:t>
            </a: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nowadays as compared to balanced slope detector and phase-locked loop. </a:t>
            </a:r>
            <a:endParaRPr lang="en-US" dirty="0" smtClean="0">
              <a:solidFill>
                <a:schemeClr val="bg1"/>
              </a:solidFill>
              <a:latin typeface="Raleway" panose="020B0604020202020204" charset="0"/>
            </a:endParaRP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Although </a:t>
            </a: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all the components of this project were lost cost and easily accessible </a:t>
            </a:r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however </a:t>
            </a: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the transformer required wasn’t available in the market. So, we designed our own transformer of the required ratings. </a:t>
            </a:r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We </a:t>
            </a: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were to design a transformer with required ratings on our own which was </a:t>
            </a:r>
            <a:r>
              <a:rPr lang="en-US" dirty="0" smtClean="0">
                <a:solidFill>
                  <a:schemeClr val="bg1"/>
                </a:solidFill>
                <a:latin typeface="Raleway" panose="020B0604020202020204" charset="0"/>
              </a:rPr>
              <a:t>beyond </a:t>
            </a:r>
            <a:r>
              <a:rPr lang="en-US" dirty="0">
                <a:solidFill>
                  <a:schemeClr val="bg1"/>
                </a:solidFill>
                <a:latin typeface="Raleway" panose="020B0604020202020204" charset="0"/>
              </a:rPr>
              <a:t>the scope of this course.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1908208"/>
            <a:ext cx="2662990" cy="19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3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ctrTitle" idx="4294967295"/>
          </p:nvPr>
        </p:nvSpPr>
        <p:spPr>
          <a:xfrm>
            <a:off x="1554186" y="4413391"/>
            <a:ext cx="3993833" cy="73010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5400" dirty="0" smtClean="0">
                <a:solidFill>
                  <a:schemeClr val="accent1"/>
                </a:solidFill>
              </a:rPr>
              <a:t>Thank You !</a:t>
            </a:r>
            <a:endParaRPr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ctrTitle" idx="4294967295"/>
          </p:nvPr>
        </p:nvSpPr>
        <p:spPr>
          <a:xfrm>
            <a:off x="1393765" y="4413391"/>
            <a:ext cx="5384024" cy="73010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5400" dirty="0" smtClean="0">
                <a:solidFill>
                  <a:schemeClr val="accent1"/>
                </a:solidFill>
              </a:rPr>
              <a:t>Any Questions!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4938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65746" y="76913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accent1"/>
                </a:solidFill>
              </a:rPr>
              <a:t>GROUP MEMBERS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714436"/>
              </p:ext>
            </p:extLst>
          </p:nvPr>
        </p:nvGraphicFramePr>
        <p:xfrm>
          <a:off x="1616804" y="2120196"/>
          <a:ext cx="6096000" cy="18542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66272">
                  <a:extLst>
                    <a:ext uri="{9D8B030D-6E8A-4147-A177-3AD203B41FA5}">
                      <a16:colId xmlns:a16="http://schemas.microsoft.com/office/drawing/2014/main" val="1236027791"/>
                    </a:ext>
                  </a:extLst>
                </a:gridCol>
                <a:gridCol w="3295829">
                  <a:extLst>
                    <a:ext uri="{9D8B030D-6E8A-4147-A177-3AD203B41FA5}">
                      <a16:colId xmlns:a16="http://schemas.microsoft.com/office/drawing/2014/main" val="1782940228"/>
                    </a:ext>
                  </a:extLst>
                </a:gridCol>
                <a:gridCol w="2033899">
                  <a:extLst>
                    <a:ext uri="{9D8B030D-6E8A-4147-A177-3AD203B41FA5}">
                      <a16:colId xmlns:a16="http://schemas.microsoft.com/office/drawing/2014/main" val="1813203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Raleway" panose="020B0604020202020204" charset="0"/>
                        </a:rPr>
                        <a:t>S.N0. </a:t>
                      </a:r>
                      <a:endParaRPr lang="en-US" dirty="0">
                        <a:latin typeface="Ralew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Raleway" panose="020B0604020202020204" charset="0"/>
                        </a:rPr>
                        <a:t> GROUP MEMBERS</a:t>
                      </a:r>
                      <a:endParaRPr lang="en-US" dirty="0">
                        <a:latin typeface="Ralew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Raleway" panose="020B0604020202020204" charset="0"/>
                        </a:rPr>
                        <a:t>CMS ID</a:t>
                      </a:r>
                      <a:endParaRPr lang="en-US" dirty="0">
                        <a:latin typeface="Raleway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46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Raleway" panose="020B0604020202020204" charset="0"/>
                        </a:rPr>
                        <a:t>1</a:t>
                      </a:r>
                      <a:endParaRPr lang="en-US" dirty="0">
                        <a:latin typeface="Ralew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Raleway" panose="020B0604020202020204" charset="0"/>
                        </a:rPr>
                        <a:t>MUHAMMAD HAMZA</a:t>
                      </a:r>
                      <a:endParaRPr lang="en-US" dirty="0">
                        <a:latin typeface="Ralew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290951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47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Raleway" panose="020B0604020202020204" charset="0"/>
                        </a:rPr>
                        <a:t>2</a:t>
                      </a:r>
                      <a:endParaRPr lang="en-US" dirty="0">
                        <a:latin typeface="Ralew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Raleway" panose="020B0604020202020204" charset="0"/>
                        </a:rPr>
                        <a:t>Ch. MUHAMMAD SHAHEER</a:t>
                      </a:r>
                      <a:r>
                        <a:rPr lang="en-US" baseline="0" dirty="0" smtClean="0">
                          <a:latin typeface="Raleway" panose="020B0604020202020204" charset="0"/>
                        </a:rPr>
                        <a:t> YASIR</a:t>
                      </a:r>
                      <a:endParaRPr lang="en-US" dirty="0">
                        <a:latin typeface="Ralew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286021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9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Raleway" panose="020B0604020202020204" charset="0"/>
                        </a:rPr>
                        <a:t>3</a:t>
                      </a:r>
                      <a:endParaRPr lang="en-US" dirty="0">
                        <a:latin typeface="Ralew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Raleway" panose="020B0604020202020204" charset="0"/>
                        </a:rPr>
                        <a:t>M SHAYAN KHAN MANJ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310591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27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Raleway" panose="020B0604020202020204" charset="0"/>
                        </a:rPr>
                        <a:t>4</a:t>
                      </a:r>
                      <a:endParaRPr lang="en-US" dirty="0">
                        <a:latin typeface="Ralew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Raleway" panose="020B0604020202020204" charset="0"/>
                        </a:rPr>
                        <a:t>ABDULLAH JAMIL</a:t>
                      </a:r>
                      <a:endParaRPr lang="en-US" dirty="0">
                        <a:latin typeface="Ralew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</a:rPr>
                        <a:t>295474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603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43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57725" y="320842"/>
            <a:ext cx="3171300" cy="81352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CONTENTS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1"/>
          </p:nvPr>
        </p:nvSpPr>
        <p:spPr>
          <a:xfrm>
            <a:off x="1109188" y="1506731"/>
            <a:ext cx="3093844" cy="30893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400" dirty="0" smtClean="0"/>
              <a:t>INTRODUCTION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400" dirty="0" smtClean="0"/>
              <a:t>FREQUENCY MODULATION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400" dirty="0" smtClean="0"/>
              <a:t>FREQUENCY DEMODULATION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400" dirty="0" smtClean="0"/>
              <a:t>FM MODULATION </a:t>
            </a:r>
            <a:r>
              <a:rPr lang="en-US" sz="1400" dirty="0" smtClean="0"/>
              <a:t>TECHNIQUES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400" dirty="0" smtClean="0"/>
              <a:t>SIMPLE SLOPE DETECTOR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400" dirty="0" smtClean="0"/>
              <a:t>SOFTWARE IMPLEMENTATION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400" dirty="0" smtClean="0"/>
              <a:t>HARDWARE IMPLEMENTATION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400" dirty="0" smtClean="0"/>
              <a:t>APPLICATIONS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400" dirty="0" smtClean="0"/>
              <a:t>ADVANTAGES/DISADVANTAGES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400" dirty="0" smtClean="0"/>
              <a:t>CONCLUSION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31562" y="290557"/>
            <a:ext cx="3277312" cy="85437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INTRODUCTION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218" y="1589156"/>
            <a:ext cx="4970652" cy="29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7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18053" y="413422"/>
            <a:ext cx="3367883" cy="6407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INTRODUCTION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89660" y="1426947"/>
                <a:ext cx="4332718" cy="2434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accent1"/>
                    </a:solidFill>
                    <a:latin typeface="Raleway" panose="020B0604020202020204" charset="0"/>
                  </a:rPr>
                  <a:t>Frequency Modulation:</a:t>
                </a:r>
              </a:p>
              <a:p>
                <a:endParaRPr lang="en-US" altLang="ko-KR" dirty="0" smtClean="0">
                  <a:solidFill>
                    <a:schemeClr val="bg1"/>
                  </a:solidFill>
                  <a:latin typeface="Raleway" panose="020B0604020202020204" charset="0"/>
                </a:endParaRPr>
              </a:p>
              <a:p>
                <a:r>
                  <a:rPr lang="en-US" altLang="ko-KR" dirty="0" smtClean="0">
                    <a:solidFill>
                      <a:schemeClr val="bg1"/>
                    </a:solidFill>
                    <a:latin typeface="Raleway" panose="020B0604020202020204" charset="0"/>
                  </a:rPr>
                  <a:t>The </a:t>
                </a:r>
                <a:r>
                  <a:rPr lang="en-US" altLang="ko-KR" dirty="0">
                    <a:solidFill>
                      <a:schemeClr val="bg1"/>
                    </a:solidFill>
                    <a:latin typeface="Raleway" panose="020B0604020202020204" charset="0"/>
                  </a:rPr>
                  <a:t>process in which the frequency of the carrier signal is varied in accordance to the instantaneous value of Amplitude of the Baseband/Message 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Raleway" panose="020B0604020202020204" charset="0"/>
                  </a:rPr>
                  <a:t>signal.</a:t>
                </a:r>
              </a:p>
              <a:p>
                <a:r>
                  <a:rPr lang="en-US" altLang="ko-KR" dirty="0">
                    <a:solidFill>
                      <a:schemeClr val="bg1"/>
                    </a:solidFill>
                    <a:latin typeface="Raleway" panose="020B0604020202020204" charset="0"/>
                  </a:rPr>
                  <a:t>A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Raleway" panose="020B0604020202020204" charset="0"/>
                  </a:rPr>
                  <a:t> frequency modulated signal has the following equation in general:</a:t>
                </a:r>
              </a:p>
              <a:p>
                <a:pPr lvl="0" latinLnBrk="1">
                  <a:lnSpc>
                    <a:spcPct val="90000"/>
                  </a:lnSpc>
                  <a:spcBef>
                    <a:spcPct val="20000"/>
                  </a:spcBef>
                  <a:buClrTx/>
                </a:pPr>
                <a:r>
                  <a:rPr lang="en-US" altLang="en-US" sz="2000" b="1" dirty="0" smtClean="0">
                    <a:solidFill>
                      <a:schemeClr val="bg1"/>
                    </a:solidFill>
                    <a:latin typeface="Raleway" panose="020B0604020202020204" charset="0"/>
                    <a:ea typeface="맑은 고딕" pitchFamily="50" charset="-127"/>
                    <a:cs typeface="Times New Roman" panose="02020603050405020304" pitchFamily="18" charset="0"/>
                  </a:rPr>
                  <a:t>s(𝑡) = 𝐴</a:t>
                </a:r>
                <a:r>
                  <a:rPr lang="en-US" altLang="en-US" sz="1600" b="1" dirty="0">
                    <a:solidFill>
                      <a:schemeClr val="bg1"/>
                    </a:solidFill>
                    <a:latin typeface="Raleway" panose="020B0604020202020204" charset="0"/>
                    <a:ea typeface="맑은 고딕" pitchFamily="50" charset="-127"/>
                    <a:cs typeface="Times New Roman" panose="02020603050405020304" pitchFamily="18" charset="0"/>
                  </a:rPr>
                  <a:t>𝑐 </a:t>
                </a:r>
                <a:r>
                  <a:rPr lang="en-US" altLang="en-US" sz="2000" b="1" dirty="0">
                    <a:solidFill>
                      <a:schemeClr val="bg1"/>
                    </a:solidFill>
                    <a:latin typeface="Raleway" panose="020B0604020202020204" charset="0"/>
                    <a:ea typeface="맑은 고딕" pitchFamily="50" charset="-127"/>
                    <a:cs typeface="Times New Roman" panose="02020603050405020304" pitchFamily="18" charset="0"/>
                  </a:rPr>
                  <a:t>cos(2𝜋𝐹</a:t>
                </a:r>
                <a:r>
                  <a:rPr lang="en-US" altLang="en-US" sz="1600" b="1" dirty="0">
                    <a:solidFill>
                      <a:schemeClr val="bg1"/>
                    </a:solidFill>
                    <a:latin typeface="Raleway" panose="020B0604020202020204" charset="0"/>
                    <a:ea typeface="맑은 고딕" pitchFamily="50" charset="-127"/>
                    <a:cs typeface="Times New Roman" panose="02020603050405020304" pitchFamily="18" charset="0"/>
                  </a:rPr>
                  <a:t>𝑐</a:t>
                </a:r>
                <a:r>
                  <a:rPr lang="en-US" altLang="en-US" sz="2000" b="1" dirty="0">
                    <a:solidFill>
                      <a:schemeClr val="bg1"/>
                    </a:solidFill>
                    <a:latin typeface="Raleway" panose="020B0604020202020204" charset="0"/>
                    <a:ea typeface="맑은 고딕" pitchFamily="50" charset="-127"/>
                    <a:cs typeface="Times New Roman" panose="02020603050405020304" pitchFamily="18" charset="0"/>
                  </a:rPr>
                  <a:t>𝑡 + 2𝜋𝑘</a:t>
                </a:r>
                <a:r>
                  <a:rPr lang="en-US" altLang="en-US" sz="1600" b="1" dirty="0">
                    <a:solidFill>
                      <a:schemeClr val="bg1"/>
                    </a:solidFill>
                    <a:latin typeface="Raleway" panose="020B0604020202020204" charset="0"/>
                    <a:ea typeface="맑은 고딕" pitchFamily="50" charset="-127"/>
                    <a:cs typeface="Times New Roman" panose="02020603050405020304" pitchFamily="18" charset="0"/>
                  </a:rPr>
                  <a:t>f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ko-KR" altLang="en-US" sz="2000" b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b="1" i="0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𝟎</m:t>
                        </m:r>
                      </m:sub>
                      <m:sup>
                        <m:r>
                          <a:rPr lang="en-US" altLang="ko-KR" sz="2000" b="1" i="0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𝐭</m:t>
                        </m:r>
                      </m:sup>
                      <m:e>
                        <m:r>
                          <a:rPr lang="en-US" altLang="ko-KR" sz="2000" b="1" i="0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𝐦</m:t>
                        </m:r>
                        <m:d>
                          <m:dPr>
                            <m:ctrlPr>
                              <a:rPr lang="en-US" altLang="ko-KR" sz="2000" b="1" kern="1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altLang="ko-KR" sz="2000" b="1" i="0" kern="1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𝐭</m:t>
                            </m:r>
                          </m:e>
                        </m:d>
                        <m:r>
                          <a:rPr lang="en-US" altLang="ko-KR" sz="2000" b="1" i="0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𝐝𝐭</m:t>
                        </m:r>
                      </m:e>
                    </m:nary>
                  </m:oMath>
                </a14:m>
                <a:r>
                  <a:rPr lang="en-US" altLang="en-US" sz="2000" b="1" dirty="0">
                    <a:solidFill>
                      <a:schemeClr val="bg1"/>
                    </a:solidFill>
                    <a:latin typeface="Raleway" panose="020B0604020202020204" charset="0"/>
                    <a:ea typeface="맑은 고딕" pitchFamily="50" charset="-127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60" y="1426947"/>
                <a:ext cx="4332718" cy="2434064"/>
              </a:xfrm>
              <a:prstGeom prst="rect">
                <a:avLst/>
              </a:prstGeom>
              <a:blipFill>
                <a:blip r:embed="rId3"/>
                <a:stretch>
                  <a:fillRect l="-2254" t="-2005" r="-1268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Graphical Representation of Frequency Modulated Wav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" t="6154" r="1170"/>
          <a:stretch/>
        </p:blipFill>
        <p:spPr bwMode="auto">
          <a:xfrm>
            <a:off x="5443671" y="854581"/>
            <a:ext cx="3050848" cy="366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87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33662" y="208547"/>
            <a:ext cx="3312170" cy="99328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INTRODUCTION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99080" y="1495313"/>
            <a:ext cx="71955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/>
                </a:solidFill>
                <a:latin typeface="Raleway" panose="020B0604020202020204" charset="0"/>
              </a:rPr>
              <a:t>Frequency</a:t>
            </a:r>
            <a:r>
              <a:rPr lang="en-US" altLang="ko-KR" sz="2400" b="1" dirty="0" smtClean="0">
                <a:solidFill>
                  <a:schemeClr val="accent1"/>
                </a:solidFill>
                <a:latin typeface="Raleway" panose="020B0604020202020204" charset="0"/>
              </a:rPr>
              <a:t> Demodulation: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Raleway" panose="020B0604020202020204" charset="0"/>
              </a:rPr>
              <a:t>It </a:t>
            </a:r>
            <a:r>
              <a:rPr lang="en-US" altLang="ko-KR" dirty="0">
                <a:solidFill>
                  <a:schemeClr val="bg1"/>
                </a:solidFill>
                <a:latin typeface="Raleway" panose="020B0604020202020204" charset="0"/>
              </a:rPr>
              <a:t>is the reverse process of the modulation in which the message signal is extracted from the modulated signal using different </a:t>
            </a:r>
            <a:r>
              <a:rPr lang="en-US" altLang="ko-KR" dirty="0" smtClean="0">
                <a:solidFill>
                  <a:schemeClr val="bg1"/>
                </a:solidFill>
                <a:latin typeface="Raleway" panose="020B0604020202020204" charset="0"/>
              </a:rPr>
              <a:t>schemes.</a:t>
            </a:r>
            <a:r>
              <a:rPr lang="en-GB" altLang="ko-KR" dirty="0" smtClean="0">
                <a:solidFill>
                  <a:schemeClr val="bg1"/>
                </a:solidFill>
                <a:latin typeface="Raleway" panose="020B0604020202020204" charset="0"/>
                <a:ea typeface="굴림" charset="-127"/>
                <a:cs typeface="Times New Roman" panose="02020603050405020304" pitchFamily="18" charset="0"/>
              </a:rPr>
              <a:t>A frequency </a:t>
            </a:r>
            <a:r>
              <a:rPr lang="en-GB" altLang="ko-KR" dirty="0">
                <a:solidFill>
                  <a:schemeClr val="bg1"/>
                </a:solidFill>
                <a:latin typeface="Raleway" panose="020B0604020202020204" charset="0"/>
                <a:ea typeface="굴림" charset="-127"/>
                <a:cs typeface="Times New Roman" panose="02020603050405020304" pitchFamily="18" charset="0"/>
              </a:rPr>
              <a:t>demodulating scheme has the following </a:t>
            </a:r>
            <a:r>
              <a:rPr lang="en-GB" altLang="ko-KR" dirty="0" smtClean="0">
                <a:solidFill>
                  <a:schemeClr val="bg1"/>
                </a:solidFill>
                <a:latin typeface="Raleway" panose="020B0604020202020204" charset="0"/>
                <a:ea typeface="굴림" charset="-127"/>
                <a:cs typeface="Times New Roman" panose="02020603050405020304" pitchFamily="18" charset="0"/>
              </a:rPr>
              <a:t>block in general:</a:t>
            </a:r>
            <a:endParaRPr lang="en-GB" altLang="ko-KR" dirty="0">
              <a:solidFill>
                <a:schemeClr val="bg1"/>
              </a:solidFill>
              <a:latin typeface="Raleway" panose="020B0604020202020204" charset="0"/>
              <a:ea typeface="굴림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Bef>
                <a:spcPct val="20000"/>
              </a:spcBef>
              <a:buClrTx/>
            </a:pPr>
            <a:endParaRPr lang="en-GB" altLang="ko-KR" sz="2000" b="1" i="1" dirty="0">
              <a:solidFill>
                <a:prstClr val="black"/>
              </a:solidFill>
              <a:latin typeface="Calibri"/>
              <a:ea typeface="굴림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 descr="Discrimination Meth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11" y="3005465"/>
            <a:ext cx="4134414" cy="115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53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65746" y="76913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FM</a:t>
            </a:r>
            <a:r>
              <a:rPr lang="en" dirty="0"/>
              <a:t> </a:t>
            </a:r>
            <a:r>
              <a:rPr lang="en" dirty="0" smtClean="0"/>
              <a:t>MODULATION TECHNIQUES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1"/>
          </p:nvPr>
        </p:nvSpPr>
        <p:spPr>
          <a:xfrm>
            <a:off x="819694" y="1605070"/>
            <a:ext cx="7154055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400" i="1" dirty="0"/>
              <a:t>F</a:t>
            </a:r>
            <a:r>
              <a:rPr lang="en-US" sz="1400" i="1" dirty="0" smtClean="0"/>
              <a:t>ollowing methods are used in FM modulation.</a:t>
            </a:r>
          </a:p>
          <a:p>
            <a:pPr marL="171450" indent="-171450">
              <a:buClr>
                <a:schemeClr val="tx2">
                  <a:lumMod val="75000"/>
                </a:schemeClr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400" i="1" dirty="0"/>
              <a:t>Using </a:t>
            </a:r>
            <a:r>
              <a:rPr lang="en-US" sz="1400" i="1" dirty="0" smtClean="0"/>
              <a:t>Differentiator ( </a:t>
            </a:r>
            <a:r>
              <a:rPr lang="en-US" sz="1400" i="1" dirty="0"/>
              <a:t>for converting the frequency changes in FM to amplitude changes in the signal</a:t>
            </a:r>
            <a:r>
              <a:rPr lang="en-US" sz="1400" i="1" dirty="0" smtClean="0"/>
              <a:t>.)</a:t>
            </a:r>
            <a:endParaRPr lang="en-US" sz="1400" i="1" dirty="0"/>
          </a:p>
          <a:p>
            <a:pPr marL="171450" lvl="0" indent="-171450">
              <a:buClr>
                <a:schemeClr val="tx2">
                  <a:lumMod val="75000"/>
                </a:schemeClr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400" i="1" dirty="0" smtClean="0"/>
              <a:t>Frequency discrimination method.</a:t>
            </a:r>
          </a:p>
          <a:p>
            <a:pPr marL="171450" lvl="0" indent="-171450">
              <a:buClr>
                <a:schemeClr val="tx2">
                  <a:lumMod val="75000"/>
                </a:schemeClr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400" i="1" dirty="0" smtClean="0"/>
              <a:t>A </a:t>
            </a:r>
            <a:r>
              <a:rPr lang="en-US" sz="1400" i="1" dirty="0"/>
              <a:t>frequency discriminator is a device that converts a received FM signal into a voltage that is proportional to the instantaneous frequency of its input without using a local oscillator and, consequently, in a </a:t>
            </a:r>
            <a:r>
              <a:rPr lang="en-US" sz="1400" i="1" dirty="0" smtClean="0"/>
              <a:t>non-coherent </a:t>
            </a:r>
            <a:r>
              <a:rPr lang="en-US" sz="1400" i="1" dirty="0"/>
              <a:t>manner. </a:t>
            </a:r>
            <a:endParaRPr lang="en-US" sz="1400" i="1" dirty="0" smtClean="0"/>
          </a:p>
          <a:p>
            <a:pPr marL="0" lvl="0" indent="0">
              <a:buClr>
                <a:schemeClr val="tx2">
                  <a:lumMod val="75000"/>
                </a:schemeClr>
              </a:buClr>
              <a:buSzPts val="1100"/>
              <a:buNone/>
            </a:pPr>
            <a:r>
              <a:rPr lang="en-US" sz="1400" i="1" dirty="0" smtClean="0"/>
              <a:t>     i- Simple </a:t>
            </a:r>
            <a:r>
              <a:rPr lang="en-US" sz="1400" i="1" dirty="0"/>
              <a:t>Slope Detector </a:t>
            </a:r>
            <a:endParaRPr lang="en-US" sz="1400" i="1" dirty="0" smtClean="0"/>
          </a:p>
          <a:p>
            <a:pPr marL="0" lvl="0" indent="0">
              <a:buClr>
                <a:schemeClr val="tx2">
                  <a:lumMod val="75000"/>
                </a:schemeClr>
              </a:buClr>
              <a:buSzPts val="1100"/>
              <a:buNone/>
            </a:pPr>
            <a:r>
              <a:rPr lang="en-US" sz="1400" i="1" dirty="0"/>
              <a:t> </a:t>
            </a:r>
            <a:r>
              <a:rPr lang="en-US" sz="1400" i="1" dirty="0" smtClean="0"/>
              <a:t>    ii-Balanced </a:t>
            </a:r>
            <a:r>
              <a:rPr lang="en-US" sz="1400" i="1" dirty="0"/>
              <a:t>FM Slope Detector </a:t>
            </a:r>
            <a:endParaRPr lang="en-US" sz="1400" i="1" dirty="0" smtClean="0"/>
          </a:p>
          <a:p>
            <a:pPr marL="171450" lvl="0" indent="-171450">
              <a:buClr>
                <a:schemeClr val="tx2">
                  <a:lumMod val="75000"/>
                </a:schemeClr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400" i="1" dirty="0" smtClean="0"/>
              <a:t>Phase </a:t>
            </a:r>
            <a:r>
              <a:rPr lang="en-US" sz="1400" i="1" dirty="0"/>
              <a:t>discrimination method ( Foster Seeley FM Demodulator</a:t>
            </a:r>
            <a:r>
              <a:rPr lang="en-US" sz="1400" i="1" dirty="0" smtClean="0"/>
              <a:t>)</a:t>
            </a:r>
          </a:p>
          <a:p>
            <a:pPr marL="0" lvl="0" indent="0">
              <a:buClr>
                <a:schemeClr val="tx2">
                  <a:lumMod val="75000"/>
                </a:schemeClr>
              </a:buClr>
              <a:buSzPts val="1100"/>
              <a:buNone/>
            </a:pPr>
            <a:endParaRPr dirty="0"/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211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65746" y="76913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000" dirty="0" smtClean="0"/>
              <a:t>Frequency Discrimination </a:t>
            </a:r>
            <a:r>
              <a:rPr lang="en-US" sz="3000" dirty="0" smtClean="0"/>
              <a:t>Methods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17" y="2214687"/>
            <a:ext cx="3478285" cy="16403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208" y="2214688"/>
            <a:ext cx="3883672" cy="16403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44239" y="1716500"/>
            <a:ext cx="64650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Clr>
                <a:srgbClr val="E5E8EB">
                  <a:lumMod val="75000"/>
                </a:srgbClr>
              </a:buClr>
              <a:buSzPts val="1100"/>
            </a:pPr>
            <a:r>
              <a:rPr lang="en-US" sz="1200" b="1" dirty="0">
                <a:solidFill>
                  <a:srgbClr val="FFFFFF"/>
                </a:solidFill>
                <a:latin typeface="Raleway"/>
                <a:sym typeface="Raleway"/>
              </a:rPr>
              <a:t> i- Simple Slope </a:t>
            </a:r>
            <a:r>
              <a:rPr lang="en-US" sz="1200" b="1" dirty="0" smtClean="0">
                <a:solidFill>
                  <a:srgbClr val="FFFFFF"/>
                </a:solidFill>
                <a:latin typeface="Raleway"/>
                <a:sym typeface="Raleway"/>
              </a:rPr>
              <a:t>Detector			 ii-Balanced </a:t>
            </a:r>
            <a:r>
              <a:rPr lang="en-US" sz="1200" b="1" dirty="0">
                <a:solidFill>
                  <a:srgbClr val="FFFFFF"/>
                </a:solidFill>
                <a:latin typeface="Raleway"/>
                <a:sym typeface="Raleway"/>
              </a:rPr>
              <a:t>FM Slope Detector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utland template">
  <a:themeElements>
    <a:clrScheme name="Custom 347">
      <a:dk1>
        <a:srgbClr val="142236"/>
      </a:dk1>
      <a:lt1>
        <a:srgbClr val="FFFFFF"/>
      </a:lt1>
      <a:dk2>
        <a:srgbClr val="667180"/>
      </a:dk2>
      <a:lt2>
        <a:srgbClr val="E5E8EB"/>
      </a:lt2>
      <a:accent1>
        <a:srgbClr val="FF6035"/>
      </a:accent1>
      <a:accent2>
        <a:srgbClr val="BB1C0B"/>
      </a:accent2>
      <a:accent3>
        <a:srgbClr val="1DC8E6"/>
      </a:accent3>
      <a:accent4>
        <a:srgbClr val="0D7FA3"/>
      </a:accent4>
      <a:accent5>
        <a:srgbClr val="8FC55D"/>
      </a:accent5>
      <a:accent6>
        <a:srgbClr val="4E9934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2511</TotalTime>
  <Words>969</Words>
  <Application>Microsoft Office PowerPoint</Application>
  <PresentationFormat>On-screen Show (16:9)</PresentationFormat>
  <Paragraphs>140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Red Hat Display</vt:lpstr>
      <vt:lpstr>Red Hat Display Black</vt:lpstr>
      <vt:lpstr>Arial</vt:lpstr>
      <vt:lpstr>Raleway</vt:lpstr>
      <vt:lpstr>Wingdings</vt:lpstr>
      <vt:lpstr>Calibri</vt:lpstr>
      <vt:lpstr>굴림</vt:lpstr>
      <vt:lpstr>맑은 고딕</vt:lpstr>
      <vt:lpstr>Cambria Math</vt:lpstr>
      <vt:lpstr>Times New Roman</vt:lpstr>
      <vt:lpstr>Rutland template</vt:lpstr>
      <vt:lpstr>PowerPoint Presentation</vt:lpstr>
      <vt:lpstr>FM MODULATION &amp; DEMODULATION USING FREQUENCY DISCRIMINATION METHOD</vt:lpstr>
      <vt:lpstr>GROUP MEMBERS</vt:lpstr>
      <vt:lpstr>CONTENTS</vt:lpstr>
      <vt:lpstr>INTRODUCTION</vt:lpstr>
      <vt:lpstr>INTRODUCTION</vt:lpstr>
      <vt:lpstr>INTRODUCTION</vt:lpstr>
      <vt:lpstr>FM MODULATION TECHNIQUES</vt:lpstr>
      <vt:lpstr>Frequency Discrimination Methods</vt:lpstr>
      <vt:lpstr>Simple Slope Detector:</vt:lpstr>
      <vt:lpstr>Envelope Detector:</vt:lpstr>
      <vt:lpstr>Simple Slope Detector:</vt:lpstr>
      <vt:lpstr>SOFTWARE IMPLEMENTATION:</vt:lpstr>
      <vt:lpstr>PROTEUS SCHEMATIC:</vt:lpstr>
      <vt:lpstr>Results from Simulations: </vt:lpstr>
      <vt:lpstr>Results from Simulations: </vt:lpstr>
      <vt:lpstr>HARDWARE IMPLEMENTATION:</vt:lpstr>
      <vt:lpstr>RESULT:</vt:lpstr>
      <vt:lpstr>Limitations: </vt:lpstr>
      <vt:lpstr>Advantages/ Disadvantages </vt:lpstr>
      <vt:lpstr>Applications of FM </vt:lpstr>
      <vt:lpstr>References:  </vt:lpstr>
      <vt:lpstr>Conclusion:  </vt:lpstr>
      <vt:lpstr>Thank You !</vt:lpstr>
      <vt:lpstr>Any Questions!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 USING FREQUENCY DISCRIMINATION METHOD</dc:title>
  <dc:creator>MUHAMMAD HAMZA</dc:creator>
  <cp:lastModifiedBy>MUHAMMAD HAMZA</cp:lastModifiedBy>
  <cp:revision>35</cp:revision>
  <dcterms:modified xsi:type="dcterms:W3CDTF">2022-01-05T18:48:28Z</dcterms:modified>
</cp:coreProperties>
</file>